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y="5143500" cx="9144000"/>
  <p:notesSz cx="6858000" cy="9144000"/>
  <p:embeddedFontLst>
    <p:embeddedFont>
      <p:font typeface="Roboto"/>
      <p:regular r:id="rId56"/>
      <p:bold r:id="rId57"/>
      <p:italic r:id="rId58"/>
      <p:boldItalic r:id="rId59"/>
    </p:embeddedFont>
    <p:embeddedFont>
      <p:font typeface="Titillium Web"/>
      <p:regular r:id="rId60"/>
      <p:bold r:id="rId61"/>
      <p:italic r:id="rId62"/>
      <p:boldItalic r:id="rId63"/>
    </p:embeddedFont>
    <p:embeddedFont>
      <p:font typeface="Roboto Condensed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TitilliumWeb-italic.fntdata"/><Relationship Id="rId61" Type="http://schemas.openxmlformats.org/officeDocument/2006/relationships/font" Target="fonts/TitilliumWeb-bold.fntdata"/><Relationship Id="rId20" Type="http://schemas.openxmlformats.org/officeDocument/2006/relationships/slide" Target="slides/slide16.xml"/><Relationship Id="rId64" Type="http://schemas.openxmlformats.org/officeDocument/2006/relationships/font" Target="fonts/RobotoCondensed-regular.fntdata"/><Relationship Id="rId63" Type="http://schemas.openxmlformats.org/officeDocument/2006/relationships/font" Target="fonts/TitilliumWeb-boldItalic.fntdata"/><Relationship Id="rId22" Type="http://schemas.openxmlformats.org/officeDocument/2006/relationships/slide" Target="slides/slide18.xml"/><Relationship Id="rId66" Type="http://schemas.openxmlformats.org/officeDocument/2006/relationships/font" Target="fonts/RobotoCondensed-italic.fntdata"/><Relationship Id="rId21" Type="http://schemas.openxmlformats.org/officeDocument/2006/relationships/slide" Target="slides/slide17.xml"/><Relationship Id="rId65" Type="http://schemas.openxmlformats.org/officeDocument/2006/relationships/font" Target="fonts/RobotoCondensed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7" Type="http://schemas.openxmlformats.org/officeDocument/2006/relationships/font" Target="fonts/RobotoCondensed-boldItalic.fntdata"/><Relationship Id="rId60" Type="http://schemas.openxmlformats.org/officeDocument/2006/relationships/font" Target="fonts/TitilliumWeb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Roboto-bold.fntdata"/><Relationship Id="rId12" Type="http://schemas.openxmlformats.org/officeDocument/2006/relationships/slide" Target="slides/slide8.xml"/><Relationship Id="rId56" Type="http://schemas.openxmlformats.org/officeDocument/2006/relationships/font" Target="fonts/Roboto-regular.fntdata"/><Relationship Id="rId15" Type="http://schemas.openxmlformats.org/officeDocument/2006/relationships/slide" Target="slides/slide11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10.xml"/><Relationship Id="rId58" Type="http://schemas.openxmlformats.org/officeDocument/2006/relationships/font" Target="fonts/Robot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6158da626_0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46158da62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6158da626_0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46158da62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61700412d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461700412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624591e8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4624591e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61700412d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461700412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6158da626_0_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46158da62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6158da626_0_2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46158da62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6158da626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46158da62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624591e8b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4624591e8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6158da626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46158da62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6158da626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46158da62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6158da626_0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46158da62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6158da626_0_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46158da62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6158da626_0_2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46158da62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6158da626_0_2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46158da626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6158da626_0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46158da62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6158da626_0_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46158da62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6158da626_0_1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46158da626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61700412d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461700412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6158da626_0_2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46158da626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6158da626_0_2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46158da626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6158da626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46158da62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6158da626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46158da62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6158da626_0_2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46158da626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6158da626_0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46158da62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6158da626_0_2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46158da626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6158da626_0_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46158da62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6158da626_0_2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46158da626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6158da626_0_2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46158da626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6158da626_0_2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46158da62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6158da626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46158da62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6158da626_0_2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46158da626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6158da626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46158da62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6158da626_0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46158da62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6158da626_0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46158da62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6158da626_0_1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46158da62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6158da626_0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46158da62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6158da626_0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46158da62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6158da626_0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46158da62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61b23b37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461b23b3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6158da626_0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46158da62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61700412d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461700412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48467ba7d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348467ba7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6158da626_0_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46158da626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6158da626_0_2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46158da626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61700412d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461700412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6158da62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46158da6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6158da626_0_2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46158da626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AF1E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579000" y="1920450"/>
            <a:ext cx="54300" cy="119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915625"/>
            <a:ext cx="5412300" cy="1159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"/>
              <a:buNone/>
              <a:defRPr b="1" i="0" sz="48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65550" y="0"/>
            <a:ext cx="2478450" cy="123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844425" y="279901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Condensed"/>
              <a:buNone/>
              <a:defRPr b="1" i="0" sz="2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58" name="Google Shape;58;p11"/>
          <p:cNvSpPr/>
          <p:nvPr/>
        </p:nvSpPr>
        <p:spPr>
          <a:xfrm>
            <a:off x="579000" y="436401"/>
            <a:ext cx="54300" cy="6755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1"/>
          <p:cNvSpPr/>
          <p:nvPr/>
        </p:nvSpPr>
        <p:spPr>
          <a:xfrm>
            <a:off x="9089700" y="0"/>
            <a:ext cx="54300" cy="51434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2499" y="0"/>
            <a:ext cx="1417201" cy="70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/>
          <p:nvPr/>
        </p:nvSpPr>
        <p:spPr>
          <a:xfrm>
            <a:off x="9089700" y="0"/>
            <a:ext cx="54300" cy="51434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2499" y="0"/>
            <a:ext cx="1417201" cy="70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color">
  <p:cSld name="Title only colo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gradFill>
            <a:gsLst>
              <a:gs pos="0">
                <a:srgbClr val="AF1D23"/>
              </a:gs>
              <a:gs pos="23000">
                <a:srgbClr val="AF1D23"/>
              </a:gs>
              <a:gs pos="69000">
                <a:srgbClr val="AF1D23"/>
              </a:gs>
              <a:gs pos="97000">
                <a:srgbClr val="AF1D23"/>
              </a:gs>
              <a:gs pos="100000">
                <a:srgbClr val="AF1D2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3"/>
          <p:cNvSpPr txBox="1"/>
          <p:nvPr>
            <p:ph type="title"/>
          </p:nvPr>
        </p:nvSpPr>
        <p:spPr>
          <a:xfrm>
            <a:off x="844425" y="2799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"/>
              <a:buNone/>
              <a:defRPr b="1" i="0" sz="26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2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2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2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2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2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2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2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2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7" name="Google Shape;67;p13"/>
          <p:cNvSpPr/>
          <p:nvPr/>
        </p:nvSpPr>
        <p:spPr>
          <a:xfrm>
            <a:off x="579000" y="422500"/>
            <a:ext cx="54300" cy="675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6800" y="0"/>
            <a:ext cx="1417200" cy="7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▫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▸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1" name="Google Shape;71;p14"/>
          <p:cNvSpPr/>
          <p:nvPr/>
        </p:nvSpPr>
        <p:spPr>
          <a:xfrm>
            <a:off x="579000" y="4467900"/>
            <a:ext cx="54300" cy="6755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9089700" y="0"/>
            <a:ext cx="54300" cy="51434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2499" y="0"/>
            <a:ext cx="1417201" cy="70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">
  <p:cSld name="Blank colo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2593500"/>
          </a:xfrm>
          <a:prstGeom prst="rect">
            <a:avLst/>
          </a:prstGeom>
          <a:gradFill>
            <a:gsLst>
              <a:gs pos="0">
                <a:srgbClr val="AF1D23"/>
              </a:gs>
              <a:gs pos="23000">
                <a:srgbClr val="AF1D23"/>
              </a:gs>
              <a:gs pos="69000">
                <a:srgbClr val="AF1D23"/>
              </a:gs>
              <a:gs pos="97000">
                <a:srgbClr val="AF1D23"/>
              </a:gs>
              <a:gs pos="100000">
                <a:srgbClr val="AF1D2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6800" y="0"/>
            <a:ext cx="1417200" cy="7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Sub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AF1E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579000" y="1722000"/>
            <a:ext cx="54300" cy="136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 txBox="1"/>
          <p:nvPr>
            <p:ph type="ctrTitle"/>
          </p:nvPr>
        </p:nvSpPr>
        <p:spPr>
          <a:xfrm>
            <a:off x="826350" y="1519225"/>
            <a:ext cx="4638300" cy="115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"/>
              <a:buNone/>
              <a:defRPr b="1" i="0" sz="36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826350" y="2763850"/>
            <a:ext cx="7631999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0" i="0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0" i="0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0" i="0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0" i="0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0" i="0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0" i="0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0" i="0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0" i="0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0" i="0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65550" y="0"/>
            <a:ext cx="2478450" cy="123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-9750"/>
            <a:ext cx="7726799" cy="5162999"/>
          </a:xfrm>
          <a:prstGeom prst="rect">
            <a:avLst/>
          </a:prstGeom>
          <a:gradFill>
            <a:gsLst>
              <a:gs pos="0">
                <a:srgbClr val="AF1D23"/>
              </a:gs>
              <a:gs pos="23000">
                <a:srgbClr val="AF1D23"/>
              </a:gs>
              <a:gs pos="69000">
                <a:srgbClr val="AF1D23"/>
              </a:gs>
              <a:gs pos="97000">
                <a:srgbClr val="AF1D23"/>
              </a:gs>
              <a:gs pos="100000">
                <a:srgbClr val="AF1D2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261050" y="1058150"/>
            <a:ext cx="5404499" cy="2744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Char char="▪"/>
              <a:defRPr b="0" i="1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Char char="▫"/>
              <a:defRPr b="0" i="1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9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Char char="▸"/>
              <a:defRPr b="0" i="1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19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Char char="▹"/>
              <a:defRPr b="0" i="1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19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Char char="▹"/>
              <a:defRPr b="0" i="1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19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Char char="▹"/>
              <a:defRPr b="0" i="1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19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Char char="▹"/>
              <a:defRPr b="0" i="1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19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Char char="▹"/>
              <a:defRPr b="0" i="1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19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Char char="▹"/>
              <a:defRPr b="0" i="1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5"/>
          <p:cNvSpPr txBox="1"/>
          <p:nvPr/>
        </p:nvSpPr>
        <p:spPr>
          <a:xfrm>
            <a:off x="439873" y="742343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b="1" i="0" lang="en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6799" y="-1"/>
            <a:ext cx="1417201" cy="70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844425" y="2799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Condensed"/>
              <a:buNone/>
              <a:defRPr b="1" i="0" sz="2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844425" y="1586325"/>
            <a:ext cx="5971499" cy="314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Roboto"/>
              <a:buChar char="▪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▫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▸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6"/>
          <p:cNvSpPr/>
          <p:nvPr/>
        </p:nvSpPr>
        <p:spPr>
          <a:xfrm>
            <a:off x="579000" y="422500"/>
            <a:ext cx="54300" cy="6755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6799" y="-1"/>
            <a:ext cx="1417201" cy="70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854855" y="282641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Condensed"/>
              <a:buNone/>
              <a:defRPr b="1" i="0" sz="2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844424" y="1584700"/>
            <a:ext cx="3267300" cy="3218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▫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▸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4308498" y="1584700"/>
            <a:ext cx="3267300" cy="3218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▫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▸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" name="Google Shape;36;p7"/>
          <p:cNvSpPr/>
          <p:nvPr/>
        </p:nvSpPr>
        <p:spPr>
          <a:xfrm>
            <a:off x="579000" y="426342"/>
            <a:ext cx="54300" cy="6755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54745" y="0"/>
            <a:ext cx="1889255" cy="94462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>
            <a:off x="9089700" y="0"/>
            <a:ext cx="54300" cy="51434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 + 3 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844425" y="279901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Condensed"/>
              <a:buNone/>
              <a:defRPr b="1" i="0" sz="2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844425" y="1610450"/>
            <a:ext cx="2257199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400"/>
              <a:buFont typeface="Roboto"/>
              <a:buChar char="▫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400"/>
              <a:buFont typeface="Roboto"/>
              <a:buChar char="▸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400"/>
              <a:buFont typeface="Roboto"/>
              <a:buChar char="▹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400"/>
              <a:buFont typeface="Roboto"/>
              <a:buChar char="▹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400"/>
              <a:buFont typeface="Roboto"/>
              <a:buChar char="▹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400"/>
              <a:buFont typeface="Roboto"/>
              <a:buChar char="▹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400"/>
              <a:buFont typeface="Roboto"/>
              <a:buChar char="▹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400"/>
              <a:buFont typeface="Roboto"/>
              <a:buChar char="▹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2" type="body"/>
          </p:nvPr>
        </p:nvSpPr>
        <p:spPr>
          <a:xfrm>
            <a:off x="3217285" y="1610450"/>
            <a:ext cx="2257199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400"/>
              <a:buFont typeface="Roboto"/>
              <a:buChar char="▫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400"/>
              <a:buFont typeface="Roboto"/>
              <a:buChar char="▸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400"/>
              <a:buFont typeface="Roboto"/>
              <a:buChar char="▹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400"/>
              <a:buFont typeface="Roboto"/>
              <a:buChar char="▹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400"/>
              <a:buFont typeface="Roboto"/>
              <a:buChar char="▹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400"/>
              <a:buFont typeface="Roboto"/>
              <a:buChar char="▹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400"/>
              <a:buFont typeface="Roboto"/>
              <a:buChar char="▹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400"/>
              <a:buFont typeface="Roboto"/>
              <a:buChar char="▹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3" type="body"/>
          </p:nvPr>
        </p:nvSpPr>
        <p:spPr>
          <a:xfrm>
            <a:off x="5590146" y="1610450"/>
            <a:ext cx="2257199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400"/>
              <a:buFont typeface="Roboto"/>
              <a:buChar char="▫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400"/>
              <a:buFont typeface="Roboto"/>
              <a:buChar char="▸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400"/>
              <a:buFont typeface="Roboto"/>
              <a:buChar char="▹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400"/>
              <a:buFont typeface="Roboto"/>
              <a:buChar char="▹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400"/>
              <a:buFont typeface="Roboto"/>
              <a:buChar char="▹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400"/>
              <a:buFont typeface="Roboto"/>
              <a:buChar char="▹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400"/>
              <a:buFont typeface="Roboto"/>
              <a:buChar char="▹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400"/>
              <a:buFont typeface="Roboto"/>
              <a:buChar char="▹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" name="Google Shape;44;p8"/>
          <p:cNvSpPr/>
          <p:nvPr/>
        </p:nvSpPr>
        <p:spPr>
          <a:xfrm>
            <a:off x="579000" y="436401"/>
            <a:ext cx="54300" cy="6755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8"/>
          <p:cNvSpPr/>
          <p:nvPr/>
        </p:nvSpPr>
        <p:spPr>
          <a:xfrm>
            <a:off x="9089700" y="0"/>
            <a:ext cx="54300" cy="51434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2499" y="0"/>
            <a:ext cx="1417201" cy="70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half">
  <p:cSld name="Title only half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0" y="0"/>
            <a:ext cx="4578000" cy="5143499"/>
          </a:xfrm>
          <a:prstGeom prst="rect">
            <a:avLst/>
          </a:prstGeom>
          <a:gradFill>
            <a:gsLst>
              <a:gs pos="0">
                <a:srgbClr val="AF1D23"/>
              </a:gs>
              <a:gs pos="23000">
                <a:srgbClr val="AF1D23"/>
              </a:gs>
              <a:gs pos="69000">
                <a:srgbClr val="AF1D23"/>
              </a:gs>
              <a:gs pos="97000">
                <a:srgbClr val="AF1D23"/>
              </a:gs>
              <a:gs pos="100000">
                <a:srgbClr val="AF1D2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844425" y="279901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"/>
              <a:buNone/>
              <a:defRPr b="1" i="0" sz="26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2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2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2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2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2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2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2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None/>
              <a:defRPr b="1" sz="2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50" name="Google Shape;50;p9"/>
          <p:cNvSpPr/>
          <p:nvPr/>
        </p:nvSpPr>
        <p:spPr>
          <a:xfrm>
            <a:off x="579000" y="422500"/>
            <a:ext cx="54300" cy="675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9"/>
          <p:cNvSpPr/>
          <p:nvPr/>
        </p:nvSpPr>
        <p:spPr>
          <a:xfrm>
            <a:off x="9089700" y="0"/>
            <a:ext cx="54300" cy="51434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2499" y="0"/>
            <a:ext cx="1417201" cy="70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Image background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0" y="0"/>
            <a:ext cx="2291999" cy="5143499"/>
          </a:xfrm>
          <a:prstGeom prst="rect">
            <a:avLst/>
          </a:prstGeom>
          <a:gradFill>
            <a:gsLst>
              <a:gs pos="0">
                <a:srgbClr val="AF1D23"/>
              </a:gs>
              <a:gs pos="23000">
                <a:srgbClr val="AF1D23"/>
              </a:gs>
              <a:gs pos="69000">
                <a:srgbClr val="AF1D23"/>
              </a:gs>
              <a:gs pos="97000">
                <a:srgbClr val="AF1D23"/>
              </a:gs>
              <a:gs pos="100000">
                <a:srgbClr val="AF1D2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6799" y="-1"/>
            <a:ext cx="1417201" cy="70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Condensed"/>
              <a:buNone/>
              <a:defRPr b="1" i="0" sz="2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▪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▫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▸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jpg"/><Relationship Id="rId4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ctrTitle"/>
          </p:nvPr>
        </p:nvSpPr>
        <p:spPr>
          <a:xfrm>
            <a:off x="679050" y="1655775"/>
            <a:ext cx="8404200" cy="16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/>
              <a:t>Basics of JS 2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744250" y="2822850"/>
            <a:ext cx="64236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Prepared by Alex Sobolewski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ctrTitle"/>
          </p:nvPr>
        </p:nvSpPr>
        <p:spPr>
          <a:xfrm>
            <a:off x="826350" y="1519225"/>
            <a:ext cx="8074500" cy="1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/>
              <a:t>2</a:t>
            </a:r>
            <a:r>
              <a:rPr b="1" i="0" lang="en" sz="36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/>
              <a:t>Logical operators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"/>
              <a:t>Logical</a:t>
            </a:r>
            <a:r>
              <a:rPr lang="en"/>
              <a:t> operators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What are logical operators?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844425" y="1467775"/>
            <a:ext cx="74307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b="1" lang="en"/>
              <a:t>Logical </a:t>
            </a:r>
            <a:r>
              <a:rPr b="1" lang="en"/>
              <a:t>operators </a:t>
            </a:r>
            <a:r>
              <a:rPr lang="en"/>
              <a:t>- operators that are used to reflect logic actions.</a:t>
            </a:r>
            <a:br>
              <a:rPr lang="en"/>
            </a:br>
            <a:br>
              <a:rPr lang="en"/>
            </a:br>
            <a:r>
              <a:rPr lang="en"/>
              <a:t>There are following types: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||      or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&amp;&amp;   and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!       not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 Condensed"/>
              <a:buNone/>
            </a:pPr>
            <a:r>
              <a:rPr lang="en">
                <a:solidFill>
                  <a:schemeClr val="dk1"/>
                </a:solidFill>
              </a:rPr>
              <a:t>Logical operators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Logical operators - examples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844425" y="1467775"/>
            <a:ext cx="74307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123 === 321 || 5 === 5 || 1 == 1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‘A’ === ‘A’ &amp;&amp; ‘a’ !== ‘b’ &amp;&amp; ‘c’ != ‘c’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!(‘a’ == ‘a’) &amp;&amp; !(‘c’ === ‘c’)</a:t>
            </a:r>
            <a:br>
              <a:rPr lang="en"/>
            </a:br>
            <a:br>
              <a:rPr lang="en"/>
            </a:b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844425" y="279900"/>
            <a:ext cx="6297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 Condensed"/>
              <a:buNone/>
            </a:pPr>
            <a:r>
              <a:rPr lang="en">
                <a:solidFill>
                  <a:schemeClr val="dk1"/>
                </a:solidFill>
              </a:rPr>
              <a:t>Logical operators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00000"/>
                </a:solidFill>
              </a:rPr>
              <a:t>OR, AND, negation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614850" y="1459025"/>
            <a:ext cx="82137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As logical expressions are evaluated left to right, they are tested for possible "short-circuit" evaluation using the following rules: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false &amp;&amp; (anything) is short-circuit evaluated to false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true || (anything) is short-circuit evaluated to true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If JS finds that obvious evaluation the rest of expression isn’t executed!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 Condensed"/>
              <a:buNone/>
            </a:pPr>
            <a:r>
              <a:rPr lang="en">
                <a:solidFill>
                  <a:schemeClr val="dk1"/>
                </a:solidFill>
              </a:rPr>
              <a:t>Logical operators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Logical operators pitfalls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844425" y="1467775"/>
            <a:ext cx="74307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common problem is about using not-operators. Humans work bad with not-operators.</a:t>
            </a:r>
            <a:br>
              <a:rPr lang="en"/>
            </a:b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this:</a:t>
            </a:r>
            <a:br>
              <a:rPr lang="en"/>
            </a:br>
            <a:r>
              <a:rPr lang="en"/>
              <a:t>!((123 !== ‘123’) || (5 != ‘5’) &amp;&amp; (x === ‘name’))</a:t>
            </a:r>
            <a:br>
              <a:rPr lang="en"/>
            </a:br>
            <a:br>
              <a:rPr lang="en"/>
            </a:b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648425" y="279901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/>
              <a:t>Task 2</a:t>
            </a:r>
            <a:endParaRPr/>
          </a:p>
        </p:txBody>
      </p:sp>
      <p:sp>
        <p:nvSpPr>
          <p:cNvPr id="164" name="Google Shape;164;p29"/>
          <p:cNvSpPr txBox="1"/>
          <p:nvPr>
            <p:ph idx="4294967295" type="body"/>
          </p:nvPr>
        </p:nvSpPr>
        <p:spPr>
          <a:xfrm>
            <a:off x="594725" y="1137300"/>
            <a:ext cx="3961800" cy="3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arenR"/>
            </a:pPr>
            <a:r>
              <a:rPr lang="en">
                <a:solidFill>
                  <a:srgbClr val="FFFFFF"/>
                </a:solidFill>
              </a:rPr>
              <a:t>Log 3 statements with true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arenR"/>
            </a:pPr>
            <a:r>
              <a:rPr lang="en">
                <a:solidFill>
                  <a:srgbClr val="FFFFFF"/>
                </a:solidFill>
              </a:rPr>
              <a:t>Log 3 statements with false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arenR"/>
            </a:pPr>
            <a:r>
              <a:rPr lang="en">
                <a:solidFill>
                  <a:srgbClr val="FFFFFF"/>
                </a:solidFill>
              </a:rPr>
              <a:t>Mix at least to different operators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0"/>
            <a:ext cx="3429001" cy="51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0"/>
            <a:ext cx="3429000" cy="513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/>
        </p:nvSpPr>
        <p:spPr>
          <a:xfrm>
            <a:off x="4504525" y="-6325"/>
            <a:ext cx="1210500" cy="5143500"/>
          </a:xfrm>
          <a:prstGeom prst="rect">
            <a:avLst/>
          </a:prstGeom>
          <a:solidFill>
            <a:srgbClr val="AF1E2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844425" y="1586325"/>
            <a:ext cx="73296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Roboto"/>
              <a:buChar char="▪"/>
            </a:pPr>
            <a:r>
              <a:rPr lang="en"/>
              <a:t>Logical operators are the only way to reflect logic actions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Roboto"/>
              <a:buChar char="▪"/>
            </a:pPr>
            <a:r>
              <a:rPr lang="en"/>
              <a:t>There are only 3 types of logical operators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Roboto"/>
              <a:buChar char="▪"/>
            </a:pPr>
            <a:r>
              <a:rPr lang="en"/>
              <a:t>Take care about negation operator - humans work bad with not-operators :)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 Condensed"/>
              <a:buNone/>
            </a:pPr>
            <a:r>
              <a:rPr lang="en">
                <a:solidFill>
                  <a:schemeClr val="dk1"/>
                </a:solidFill>
              </a:rPr>
              <a:t>Logical operators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Summary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ctrTitle"/>
          </p:nvPr>
        </p:nvSpPr>
        <p:spPr>
          <a:xfrm>
            <a:off x="826350" y="1519225"/>
            <a:ext cx="8074500" cy="1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/>
              <a:t>3</a:t>
            </a:r>
            <a:r>
              <a:rPr b="1" i="0" lang="en" sz="36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/>
              <a:t>If-else statements, ternary operator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844425" y="279900"/>
            <a:ext cx="6297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 Condensed"/>
              <a:buNone/>
            </a:pPr>
            <a:r>
              <a:rPr lang="en">
                <a:solidFill>
                  <a:schemeClr val="dk1"/>
                </a:solidFill>
              </a:rPr>
              <a:t>If-else statements, ternary operator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00000"/>
                </a:solidFill>
              </a:rPr>
              <a:t>Statement vs expression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465150" y="1442875"/>
            <a:ext cx="8213700" cy="3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Statement</a:t>
            </a:r>
            <a:r>
              <a:rPr lang="en">
                <a:solidFill>
                  <a:srgbClr val="000000"/>
                </a:solidFill>
              </a:rPr>
              <a:t> is a part of code that performs some actions, like conditional statements. Statement DOES NOT return anything.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Expressions</a:t>
            </a:r>
            <a:r>
              <a:rPr lang="en">
                <a:solidFill>
                  <a:srgbClr val="000000"/>
                </a:solidFill>
              </a:rPr>
              <a:t> are part of code that produces or directly return a value, so expressions can be placed wherever a value is needed.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"/>
              <a:t>If-else statements, ternary operator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What is if-else statement?</a:t>
            </a:r>
            <a:endParaRPr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844425" y="1467775"/>
            <a:ext cx="74307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b="1" lang="en"/>
              <a:t>If-else statement</a:t>
            </a:r>
            <a:r>
              <a:rPr b="1" lang="en"/>
              <a:t> </a:t>
            </a:r>
            <a:r>
              <a:rPr lang="en"/>
              <a:t>- statement, evaluates some condition and based on true or false value decides, which logical path to take.</a:t>
            </a:r>
            <a:br>
              <a:rPr lang="en"/>
            </a:br>
            <a:br>
              <a:rPr lang="en"/>
            </a:br>
            <a:r>
              <a:rPr lang="en"/>
              <a:t>if (x === 1 || a !== 3)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lang="en"/>
              <a:t>	...logical path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lang="en"/>
              <a:t>} else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lang="en"/>
              <a:t>	...logical path 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lang="en"/>
              <a:t>}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4294967295" type="ctrTitle"/>
          </p:nvPr>
        </p:nvSpPr>
        <p:spPr>
          <a:xfrm>
            <a:off x="2438400" y="1411288"/>
            <a:ext cx="3662363" cy="11604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b="1" i="0" lang="en" sz="96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Hello!</a:t>
            </a:r>
            <a:endParaRPr/>
          </a:p>
        </p:txBody>
      </p:sp>
      <p:sp>
        <p:nvSpPr>
          <p:cNvPr id="85" name="Google Shape;85;p16"/>
          <p:cNvSpPr txBox="1"/>
          <p:nvPr>
            <p:ph idx="4294967295" type="subTitle"/>
          </p:nvPr>
        </p:nvSpPr>
        <p:spPr>
          <a:xfrm>
            <a:off x="2438400" y="2898775"/>
            <a:ext cx="6705600" cy="2244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Font typeface="Roboto"/>
              <a:buNone/>
            </a:pPr>
            <a:r>
              <a:rPr lang="en" sz="3600">
                <a:solidFill>
                  <a:srgbClr val="000000"/>
                </a:solidFill>
              </a:rPr>
              <a:t>My name is</a:t>
            </a:r>
            <a:r>
              <a:rPr b="0" i="0" lang="en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600">
                <a:solidFill>
                  <a:srgbClr val="000000"/>
                </a:solidFill>
              </a:rPr>
              <a:t>Alex Sobolewski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I have been working in IT as a programmer since 2013. My specialization is JavaScript and Java based solutions. I am strong adherent of Clean Code and good design architecture. Currently i am working as Full Stack Engineer. In this course i will guide you through the basics of JS.</a:t>
            </a:r>
            <a:endParaRPr/>
          </a:p>
        </p:txBody>
      </p:sp>
      <p:pic>
        <p:nvPicPr>
          <p:cNvPr descr="photo-1434030216411-0b793f4b4173.jpg" id="86" name="Google Shape;8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001" y="1874859"/>
            <a:ext cx="1393799" cy="139379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"/>
              <a:t>If-else statements, ternary operator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What is if-else-if statement?</a:t>
            </a:r>
            <a:endParaRPr/>
          </a:p>
        </p:txBody>
      </p:sp>
      <p:sp>
        <p:nvSpPr>
          <p:cNvPr id="196" name="Google Shape;196;p34"/>
          <p:cNvSpPr txBox="1"/>
          <p:nvPr>
            <p:ph idx="1" type="body"/>
          </p:nvPr>
        </p:nvSpPr>
        <p:spPr>
          <a:xfrm>
            <a:off x="844425" y="1467775"/>
            <a:ext cx="74307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b="1" lang="en"/>
              <a:t>If-else-if statement </a:t>
            </a:r>
            <a:r>
              <a:rPr lang="en"/>
              <a:t>- statement, evaluates some condition and based on true or false value decides, which logical path to take. However, there can be more than just 2 paths.</a:t>
            </a:r>
            <a:br>
              <a:rPr lang="en"/>
            </a:br>
            <a:br>
              <a:rPr lang="en"/>
            </a:br>
            <a:r>
              <a:rPr lang="en"/>
              <a:t>if (x === 1 || a !== 3)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lang="en"/>
              <a:t>	...logical path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lang="en"/>
              <a:t>} else if (z === ‘koko’)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lang="en"/>
              <a:t>	...logical path 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lang="en"/>
              <a:t>} else if (x === 5 &amp;&amp; a === ‘hoho’) {</a:t>
            </a:r>
            <a:br>
              <a:rPr lang="en"/>
            </a:br>
            <a:r>
              <a:rPr lang="en"/>
              <a:t>	...logical path 3</a:t>
            </a:r>
            <a:br>
              <a:rPr lang="en"/>
            </a:br>
            <a:r>
              <a:rPr lang="en"/>
              <a:t>}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"/>
              <a:t>If-else statements, ternary operator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What is ternary operator?</a:t>
            </a:r>
            <a:endParaRPr/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844425" y="1467775"/>
            <a:ext cx="74307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b="1" lang="en"/>
              <a:t>Ternary operator </a:t>
            </a:r>
            <a:r>
              <a:rPr lang="en"/>
              <a:t>-</a:t>
            </a:r>
            <a:r>
              <a:rPr lang="en"/>
              <a:t> statement, that simplificates two-path if-else statement.</a:t>
            </a:r>
            <a:br>
              <a:rPr lang="en"/>
            </a:br>
            <a:br>
              <a:rPr lang="en"/>
            </a:br>
            <a:r>
              <a:rPr lang="en"/>
              <a:t>if (x === 1 || a !== 3)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lang="en"/>
              <a:t>	...logical path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lang="en"/>
              <a:t>} else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lang="en"/>
              <a:t>	...logical path 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lang="en"/>
              <a:t>}</a:t>
            </a:r>
            <a:endParaRPr/>
          </a:p>
        </p:txBody>
      </p:sp>
      <p:sp>
        <p:nvSpPr>
          <p:cNvPr id="203" name="Google Shape;203;p35"/>
          <p:cNvSpPr txBox="1"/>
          <p:nvPr/>
        </p:nvSpPr>
        <p:spPr>
          <a:xfrm>
            <a:off x="3580825" y="2467375"/>
            <a:ext cx="11577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=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35"/>
          <p:cNvSpPr txBox="1"/>
          <p:nvPr/>
        </p:nvSpPr>
        <p:spPr>
          <a:xfrm>
            <a:off x="4143900" y="2720425"/>
            <a:ext cx="4903200" cy="18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X === 1 || a !== 3 ? ...path 1 : ...path 2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 Condensed"/>
              <a:buNone/>
            </a:pPr>
            <a:r>
              <a:rPr lang="en">
                <a:solidFill>
                  <a:schemeClr val="dk1"/>
                </a:solidFill>
              </a:rPr>
              <a:t>If-else statements, ternary operator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If-else statements pitfalls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210" name="Google Shape;210;p36"/>
          <p:cNvSpPr txBox="1"/>
          <p:nvPr>
            <p:ph idx="1" type="body"/>
          </p:nvPr>
        </p:nvSpPr>
        <p:spPr>
          <a:xfrm>
            <a:off x="844425" y="1467775"/>
            <a:ext cx="74307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common pitfall is about breaking if-else-if statements into separate statements. Consider this:</a:t>
            </a:r>
            <a:br>
              <a:rPr lang="en"/>
            </a:br>
            <a:br>
              <a:rPr lang="en"/>
            </a:br>
            <a:r>
              <a:rPr lang="en"/>
              <a:t>if (a === ‘a’) {</a:t>
            </a:r>
            <a:br>
              <a:rPr lang="en"/>
            </a:br>
            <a:r>
              <a:rPr lang="en"/>
              <a:t>	...do smt</a:t>
            </a:r>
            <a:br>
              <a:rPr lang="en"/>
            </a:br>
            <a:r>
              <a:rPr lang="en"/>
              <a:t>} else if (b === ‘b’) {</a:t>
            </a:r>
            <a:br>
              <a:rPr lang="en"/>
            </a:br>
            <a:r>
              <a:rPr lang="en"/>
              <a:t>	...do smt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 else {</a:t>
            </a:r>
            <a:br>
              <a:rPr lang="en"/>
            </a:br>
            <a:r>
              <a:rPr lang="en"/>
              <a:t>	...do smt</a:t>
            </a:r>
            <a:br>
              <a:rPr lang="en"/>
            </a:br>
            <a:r>
              <a:rPr lang="en"/>
              <a:t>}</a:t>
            </a:r>
            <a:endParaRPr/>
          </a:p>
        </p:txBody>
      </p:sp>
      <p:sp>
        <p:nvSpPr>
          <p:cNvPr id="211" name="Google Shape;211;p36"/>
          <p:cNvSpPr txBox="1"/>
          <p:nvPr/>
        </p:nvSpPr>
        <p:spPr>
          <a:xfrm>
            <a:off x="3517575" y="2172475"/>
            <a:ext cx="1885200" cy="21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if (a === ‘a’) {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	...do smt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}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if (b === ‘b’) {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	...do smt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}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36"/>
          <p:cNvSpPr txBox="1"/>
          <p:nvPr/>
        </p:nvSpPr>
        <p:spPr>
          <a:xfrm>
            <a:off x="5674975" y="2172475"/>
            <a:ext cx="2853300" cy="20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 (a !== ‘a’ &amp;&amp; b !== ‘b’) {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...do smt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648425" y="279901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/>
              <a:t>Task 3</a:t>
            </a:r>
            <a:endParaRPr/>
          </a:p>
        </p:txBody>
      </p:sp>
      <p:sp>
        <p:nvSpPr>
          <p:cNvPr id="218" name="Google Shape;218;p37"/>
          <p:cNvSpPr txBox="1"/>
          <p:nvPr>
            <p:ph idx="4294967295" type="body"/>
          </p:nvPr>
        </p:nvSpPr>
        <p:spPr>
          <a:xfrm>
            <a:off x="594725" y="1137300"/>
            <a:ext cx="3961800" cy="3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arenR"/>
            </a:pPr>
            <a:r>
              <a:rPr lang="en">
                <a:solidFill>
                  <a:srgbClr val="FFFFFF"/>
                </a:solidFill>
              </a:rPr>
              <a:t>Declare two variables.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Create if-else-if statement, which checks those variables. Each of logical path should log different messages. Make them show every path.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arenR"/>
            </a:pPr>
            <a:r>
              <a:rPr lang="en">
                <a:solidFill>
                  <a:srgbClr val="FFFFFF"/>
                </a:solidFill>
              </a:rPr>
              <a:t>Rewrite it to ternary shape.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475" y="0"/>
            <a:ext cx="4587524" cy="51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idx="1" type="body"/>
          </p:nvPr>
        </p:nvSpPr>
        <p:spPr>
          <a:xfrm>
            <a:off x="8444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Roboto"/>
              <a:buChar char="▪"/>
            </a:pPr>
            <a:r>
              <a:rPr lang="en"/>
              <a:t>If-else statements are used for choosing certain logical path of the application.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Roboto"/>
              <a:buChar char="▪"/>
            </a:pPr>
            <a:r>
              <a:rPr lang="en"/>
              <a:t>Be aware of breaking if-else-if in separate statements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Roboto"/>
              <a:buChar char="▪"/>
            </a:pPr>
            <a:r>
              <a:rPr lang="en"/>
              <a:t>Ternary operator is the same as if-else, so if you need something short - use ternary.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225" name="Google Shape;225;p38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 Condensed"/>
              <a:buNone/>
            </a:pPr>
            <a:r>
              <a:rPr lang="en">
                <a:solidFill>
                  <a:schemeClr val="dk1"/>
                </a:solidFill>
              </a:rPr>
              <a:t>If-else statements, ternary operator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Summary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ctrTitle"/>
          </p:nvPr>
        </p:nvSpPr>
        <p:spPr>
          <a:xfrm>
            <a:off x="826350" y="1519225"/>
            <a:ext cx="8074500" cy="1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/>
              <a:t>4</a:t>
            </a:r>
            <a:r>
              <a:rPr b="1" i="0" lang="en" sz="36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 Condensed"/>
              <a:buNone/>
            </a:pPr>
            <a:r>
              <a:rPr lang="en">
                <a:solidFill>
                  <a:schemeClr val="lt1"/>
                </a:solidFill>
              </a:rPr>
              <a:t>Switch statement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"/>
              <a:t>Switch statement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What is switch statement?</a:t>
            </a:r>
            <a:endParaRPr/>
          </a:p>
        </p:txBody>
      </p:sp>
      <p:sp>
        <p:nvSpPr>
          <p:cNvPr id="236" name="Google Shape;236;p40"/>
          <p:cNvSpPr txBox="1"/>
          <p:nvPr>
            <p:ph idx="1" type="body"/>
          </p:nvPr>
        </p:nvSpPr>
        <p:spPr>
          <a:xfrm>
            <a:off x="844425" y="1467775"/>
            <a:ext cx="74307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b="1" lang="en"/>
              <a:t>Switch</a:t>
            </a:r>
            <a:r>
              <a:rPr b="1" lang="en"/>
              <a:t> statement </a:t>
            </a:r>
            <a:r>
              <a:rPr lang="en"/>
              <a:t>- alternative solution to many if-else-if-else statements. Each case should be ended by </a:t>
            </a:r>
            <a:r>
              <a:rPr b="1" lang="en"/>
              <a:t>break </a:t>
            </a:r>
            <a:r>
              <a:rPr lang="en"/>
              <a:t>statement.</a:t>
            </a:r>
            <a:br>
              <a:rPr lang="en"/>
            </a:br>
            <a:br>
              <a:rPr lang="en"/>
            </a:br>
            <a:r>
              <a:rPr lang="en"/>
              <a:t>let name = ‘Cassandra’;</a:t>
            </a:r>
            <a:br>
              <a:rPr lang="en"/>
            </a:br>
            <a:r>
              <a:rPr lang="en"/>
              <a:t>switch (name) {</a:t>
            </a:r>
            <a:br>
              <a:rPr lang="en"/>
            </a:br>
            <a:r>
              <a:rPr lang="en"/>
              <a:t>	case ‘cassandra’: ...code; break;</a:t>
            </a:r>
            <a:br>
              <a:rPr lang="en"/>
            </a:br>
            <a:r>
              <a:rPr lang="en"/>
              <a:t>	case ‘Cassandra’: ...code; break;</a:t>
            </a:r>
            <a:br>
              <a:rPr lang="en"/>
            </a:br>
            <a:r>
              <a:rPr lang="en"/>
              <a:t>	default: ...code; break;</a:t>
            </a:r>
            <a:br>
              <a:rPr lang="en"/>
            </a:br>
            <a:r>
              <a:rPr lang="en"/>
              <a:t>}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"/>
              <a:t>Switch statement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Switch statement</a:t>
            </a:r>
            <a:r>
              <a:rPr lang="en">
                <a:solidFill>
                  <a:srgbClr val="C00000"/>
                </a:solidFill>
              </a:rPr>
              <a:t> pitfalls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242" name="Google Shape;242;p41"/>
          <p:cNvSpPr txBox="1"/>
          <p:nvPr>
            <p:ph idx="1" type="body"/>
          </p:nvPr>
        </p:nvSpPr>
        <p:spPr>
          <a:xfrm>
            <a:off x="844425" y="1467775"/>
            <a:ext cx="74307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common problem with switch is to forget about break. Consider this:</a:t>
            </a:r>
            <a:br>
              <a:rPr lang="en"/>
            </a:br>
            <a:br>
              <a:rPr lang="en"/>
            </a:br>
            <a:r>
              <a:rPr lang="en"/>
              <a:t>switch (name)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case ‘Kasia’: console.log(‘Kasia’);</a:t>
            </a:r>
            <a:br>
              <a:rPr lang="en"/>
            </a:br>
            <a:r>
              <a:rPr lang="en"/>
              <a:t>	case ‘Magda’: console.log(‘Magda’);break</a:t>
            </a:r>
            <a:br>
              <a:rPr lang="en"/>
            </a:br>
            <a:r>
              <a:rPr lang="en"/>
              <a:t>	default: console.log(‘It is a man’);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"/>
              <a:t>Switch statement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Switch statement pitfalls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248" name="Google Shape;248;p42"/>
          <p:cNvSpPr txBox="1"/>
          <p:nvPr>
            <p:ph idx="1" type="body"/>
          </p:nvPr>
        </p:nvSpPr>
        <p:spPr>
          <a:xfrm>
            <a:off x="844425" y="1467775"/>
            <a:ext cx="74307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it can be useful, if we want to merge some logical paths.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this:</a:t>
            </a:r>
            <a:br>
              <a:rPr lang="en"/>
            </a:br>
            <a:br>
              <a:rPr lang="en"/>
            </a:br>
            <a:r>
              <a:rPr lang="en"/>
              <a:t>switch (transaction)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case ‘Card’: console.log(‘card charged’);</a:t>
            </a:r>
            <a:br>
              <a:rPr lang="en"/>
            </a:br>
            <a:r>
              <a:rPr lang="en"/>
              <a:t>	case ‘Bank’: console.log(‘bank account charged’); break</a:t>
            </a:r>
            <a:br>
              <a:rPr lang="en"/>
            </a:br>
            <a:r>
              <a:rPr lang="en"/>
              <a:t>	default: console.log(‘transaction failed’);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type="title"/>
          </p:nvPr>
        </p:nvSpPr>
        <p:spPr>
          <a:xfrm>
            <a:off x="648425" y="279901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/>
              <a:t>Task 4</a:t>
            </a:r>
            <a:endParaRPr/>
          </a:p>
        </p:txBody>
      </p:sp>
      <p:sp>
        <p:nvSpPr>
          <p:cNvPr id="254" name="Google Shape;254;p43"/>
          <p:cNvSpPr txBox="1"/>
          <p:nvPr>
            <p:ph idx="4294967295" type="body"/>
          </p:nvPr>
        </p:nvSpPr>
        <p:spPr>
          <a:xfrm>
            <a:off x="594725" y="1137300"/>
            <a:ext cx="3961800" cy="3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arenR"/>
            </a:pPr>
            <a:r>
              <a:rPr lang="en">
                <a:solidFill>
                  <a:srgbClr val="FFFFFF"/>
                </a:solidFill>
              </a:rPr>
              <a:t>Declare a variable.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Write switch statement, which has 3 logic paths and default path. First logic part should be chosen.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arenR"/>
            </a:pPr>
            <a:r>
              <a:rPr lang="en">
                <a:solidFill>
                  <a:srgbClr val="FFFFFF"/>
                </a:solidFill>
              </a:rPr>
              <a:t>Change variable so that the second logic path is chosen.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arenR"/>
            </a:pPr>
            <a:r>
              <a:rPr lang="en">
                <a:solidFill>
                  <a:srgbClr val="FFFFFF"/>
                </a:solidFill>
              </a:rPr>
              <a:t>Change variable so that default path chosen.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arenR"/>
            </a:pPr>
            <a:r>
              <a:rPr lang="en">
                <a:solidFill>
                  <a:srgbClr val="FFFFFF"/>
                </a:solidFill>
              </a:rPr>
              <a:t>Change the statement, so few logical paths are merged.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5" name="Google Shape;2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475" y="0"/>
            <a:ext cx="4587524" cy="51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ctrTitle"/>
          </p:nvPr>
        </p:nvSpPr>
        <p:spPr>
          <a:xfrm>
            <a:off x="826350" y="1519225"/>
            <a:ext cx="8074500" cy="1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/>
              <a:t>Comparison operators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idx="1" type="body"/>
          </p:nvPr>
        </p:nvSpPr>
        <p:spPr>
          <a:xfrm>
            <a:off x="8444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Roboto"/>
              <a:buChar char="▪"/>
            </a:pPr>
            <a:r>
              <a:rPr lang="en"/>
              <a:t>Switch statement could be very convenient, comparing it to if-else-if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Roboto"/>
              <a:buChar char="▪"/>
            </a:pPr>
            <a:r>
              <a:rPr lang="en"/>
              <a:t>We can exploit logical path merge case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Roboto"/>
              <a:buChar char="▪"/>
            </a:pPr>
            <a:r>
              <a:rPr lang="en"/>
              <a:t>However, remember that you can be trapped by merging, if you are not careful with breaks.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261" name="Google Shape;261;p44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 Condensed"/>
              <a:buNone/>
            </a:pPr>
            <a:r>
              <a:rPr lang="en">
                <a:solidFill>
                  <a:schemeClr val="dk1"/>
                </a:solidFill>
              </a:rPr>
              <a:t>Switch statement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Summary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/>
          <p:nvPr>
            <p:ph type="ctrTitle"/>
          </p:nvPr>
        </p:nvSpPr>
        <p:spPr>
          <a:xfrm>
            <a:off x="826350" y="1519225"/>
            <a:ext cx="8074500" cy="1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/>
              <a:t>5</a:t>
            </a:r>
            <a:r>
              <a:rPr b="1" i="0" lang="en" sz="36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 Condensed"/>
              <a:buNone/>
            </a:pPr>
            <a:r>
              <a:rPr lang="en">
                <a:solidFill>
                  <a:schemeClr val="lt1"/>
                </a:solidFill>
              </a:rPr>
              <a:t>Arrays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"/>
              <a:t>Arrays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What is an array?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272" name="Google Shape;272;p46"/>
          <p:cNvSpPr txBox="1"/>
          <p:nvPr>
            <p:ph idx="1" type="body"/>
          </p:nvPr>
        </p:nvSpPr>
        <p:spPr>
          <a:xfrm>
            <a:off x="844425" y="1467775"/>
            <a:ext cx="74307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b="1" lang="en"/>
              <a:t>Array</a:t>
            </a:r>
            <a:r>
              <a:rPr b="1" lang="en"/>
              <a:t> </a:t>
            </a:r>
            <a:r>
              <a:rPr lang="en"/>
              <a:t>- some amount of same or different values, which are encapsulated in one logical entity.</a:t>
            </a:r>
            <a:br>
              <a:rPr lang="en"/>
            </a:br>
            <a:br>
              <a:rPr lang="en"/>
            </a:br>
            <a:r>
              <a:rPr lang="en"/>
              <a:t>let names =[‘Cassandra’, ‘Kasia’, ‘Amely’];</a:t>
            </a:r>
            <a:br>
              <a:rPr lang="en"/>
            </a:br>
            <a:r>
              <a:rPr lang="en"/>
              <a:t>let promoCodes = [ 123, 555, ‘swieta-18’]</a:t>
            </a:r>
            <a:br>
              <a:rPr lang="en"/>
            </a:br>
            <a:r>
              <a:rPr lang="en"/>
              <a:t>let namesArray = [[‘Kasia’, ‘Ewa’], [‘Elison’, ‘Amy’], [‘Karina’, ‘Zuhra’], ‘Zosia’, 777];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"/>
              <a:t>Arrays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Other ways to declare an array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278" name="Google Shape;278;p47"/>
          <p:cNvSpPr txBox="1"/>
          <p:nvPr>
            <p:ph idx="1" type="body"/>
          </p:nvPr>
        </p:nvSpPr>
        <p:spPr>
          <a:xfrm>
            <a:off x="844425" y="1467775"/>
            <a:ext cx="74307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lang="en"/>
              <a:t>There is really plenty of array declaration approaches.</a:t>
            </a:r>
            <a:br>
              <a:rPr lang="en"/>
            </a:br>
            <a:r>
              <a:rPr lang="en"/>
              <a:t>Consider this:</a:t>
            </a:r>
            <a:br>
              <a:rPr lang="en"/>
            </a:br>
            <a:br>
              <a:rPr lang="en"/>
            </a:br>
            <a:r>
              <a:rPr lang="en"/>
              <a:t>let names = [];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lang="en"/>
              <a:t>let names = [‘Kasia’, ‘Alejna’];</a:t>
            </a:r>
            <a:br>
              <a:rPr lang="en"/>
            </a:br>
            <a:r>
              <a:rPr lang="en"/>
              <a:t>let names = new Array();</a:t>
            </a:r>
            <a:br>
              <a:rPr lang="en"/>
            </a:br>
            <a:r>
              <a:rPr lang="en"/>
              <a:t>let names = new Array(</a:t>
            </a:r>
            <a:r>
              <a:rPr lang="en"/>
              <a:t>‘Kasia’, ‘Alejna’</a:t>
            </a:r>
            <a:r>
              <a:rPr lang="en"/>
              <a:t>);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"/>
              <a:t>Arrays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Index and .length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284" name="Google Shape;284;p48"/>
          <p:cNvSpPr txBox="1"/>
          <p:nvPr>
            <p:ph idx="1" type="body"/>
          </p:nvPr>
        </p:nvSpPr>
        <p:spPr>
          <a:xfrm>
            <a:off x="844425" y="1467775"/>
            <a:ext cx="74307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lang="en"/>
              <a:t>In order to access an item in an array we use </a:t>
            </a:r>
            <a:r>
              <a:rPr b="1" lang="en"/>
              <a:t>[index] </a:t>
            </a:r>
            <a:r>
              <a:rPr lang="en"/>
              <a:t>expression.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lang="en"/>
              <a:t>l</a:t>
            </a:r>
            <a:r>
              <a:rPr lang="en"/>
              <a:t>et names = [‘Kasia’, ‘Ewa’];</a:t>
            </a:r>
            <a:br>
              <a:rPr lang="en"/>
            </a:br>
            <a:r>
              <a:rPr lang="en"/>
              <a:t>names[0]; // ’Kasia’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br>
              <a:rPr lang="en"/>
            </a:br>
            <a:r>
              <a:rPr b="1" lang="en"/>
              <a:t>.length </a:t>
            </a:r>
            <a:r>
              <a:rPr lang="en"/>
              <a:t>- shows amount of element in the array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lang="en"/>
              <a:t>names.length // 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"/>
              <a:t>Arrays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push(value) and pop()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290" name="Google Shape;290;p49"/>
          <p:cNvSpPr txBox="1"/>
          <p:nvPr>
            <p:ph idx="1" type="body"/>
          </p:nvPr>
        </p:nvSpPr>
        <p:spPr>
          <a:xfrm>
            <a:off x="844425" y="1467775"/>
            <a:ext cx="74307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b="1" lang="en"/>
              <a:t>.push(value) </a:t>
            </a:r>
            <a:r>
              <a:rPr lang="en"/>
              <a:t>is used in order to push an item into the array:</a:t>
            </a:r>
            <a:br>
              <a:rPr lang="en"/>
            </a:br>
            <a:r>
              <a:rPr lang="en"/>
              <a:t>let names = [];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lang="en"/>
              <a:t>names.push(‘Kasia’);</a:t>
            </a:r>
            <a:br>
              <a:rPr lang="en"/>
            </a:br>
            <a:r>
              <a:rPr lang="en"/>
              <a:t>names[0] // ‘Kasia’</a:t>
            </a:r>
            <a:br>
              <a:rPr lang="en"/>
            </a:br>
            <a:br>
              <a:rPr lang="en"/>
            </a:br>
            <a:r>
              <a:rPr b="1" lang="en"/>
              <a:t>.pop() </a:t>
            </a:r>
            <a:r>
              <a:rPr lang="en"/>
              <a:t>is used in order to take the last item from the array and return it.</a:t>
            </a:r>
            <a:br>
              <a:rPr lang="en"/>
            </a:br>
            <a:r>
              <a:rPr lang="en"/>
              <a:t>names.pop();</a:t>
            </a:r>
            <a:br>
              <a:rPr lang="en"/>
            </a:br>
            <a:r>
              <a:rPr lang="en"/>
              <a:t>Names.length; // 0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"/>
              <a:t>Arrays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shift()</a:t>
            </a:r>
            <a:r>
              <a:rPr lang="en">
                <a:solidFill>
                  <a:srgbClr val="C00000"/>
                </a:solidFill>
              </a:rPr>
              <a:t> and unshift()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296" name="Google Shape;296;p50"/>
          <p:cNvSpPr txBox="1"/>
          <p:nvPr>
            <p:ph idx="1" type="body"/>
          </p:nvPr>
        </p:nvSpPr>
        <p:spPr>
          <a:xfrm>
            <a:off x="844425" y="1467775"/>
            <a:ext cx="82470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b="1" lang="en"/>
              <a:t>.shift() </a:t>
            </a:r>
            <a:r>
              <a:rPr lang="en"/>
              <a:t>is used in order to take the first element and return it:</a:t>
            </a:r>
            <a:br>
              <a:rPr lang="en"/>
            </a:br>
            <a:r>
              <a:rPr lang="en"/>
              <a:t>let names = [‘Bob’, ‘Jack’];</a:t>
            </a:r>
            <a:br>
              <a:rPr lang="en"/>
            </a:br>
            <a:r>
              <a:rPr lang="en"/>
              <a:t>console.log(names.shift()); // ‘Bob’ returned and removed from the array.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b="1" lang="en"/>
              <a:t>.unshift()</a:t>
            </a:r>
            <a:r>
              <a:rPr lang="en"/>
              <a:t> is used in order to add some element at the beginning of the array:</a:t>
            </a:r>
            <a:br>
              <a:rPr lang="en"/>
            </a:br>
            <a:r>
              <a:rPr lang="en"/>
              <a:t>names.unshift(‘Jackson’, ‘Bobson’);</a:t>
            </a:r>
            <a:br>
              <a:rPr lang="en"/>
            </a:br>
            <a:r>
              <a:rPr lang="en"/>
              <a:t>console.log(names); // ‘Jackson’, ‘Bobson’, ‘Bob’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1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"/>
              <a:t>Arrays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slice</a:t>
            </a:r>
            <a:r>
              <a:rPr lang="en">
                <a:solidFill>
                  <a:srgbClr val="C00000"/>
                </a:solidFill>
              </a:rPr>
              <a:t>() and indexOf()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302" name="Google Shape;302;p51"/>
          <p:cNvSpPr txBox="1"/>
          <p:nvPr>
            <p:ph idx="1" type="body"/>
          </p:nvPr>
        </p:nvSpPr>
        <p:spPr>
          <a:xfrm>
            <a:off x="844425" y="1467775"/>
            <a:ext cx="74307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b="1" lang="en"/>
              <a:t>.slice(start, end) </a:t>
            </a:r>
            <a:r>
              <a:rPr lang="en"/>
              <a:t>is used in order to return shallow copy of a portion of an array. It starts from </a:t>
            </a:r>
            <a:r>
              <a:rPr b="1" lang="en"/>
              <a:t>start </a:t>
            </a:r>
            <a:r>
              <a:rPr lang="en"/>
              <a:t>index and ends at </a:t>
            </a:r>
            <a:r>
              <a:rPr b="1" lang="en"/>
              <a:t>end </a:t>
            </a:r>
            <a:r>
              <a:rPr lang="en"/>
              <a:t>index. The end index is not included.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lang="en"/>
              <a:t>let names = [‘Kasia’, ‘Ewa’, ‘Magda’, ‘Ada’, ‘Julia’, ‘Alejna’];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lang="en"/>
              <a:t>names.slice(2, 4); // ‘Magda’, ‘Ada’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b="1" lang="en"/>
              <a:t>.indexOf(value)</a:t>
            </a:r>
            <a:r>
              <a:rPr lang="en"/>
              <a:t> returns  an index of an item in the array: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lang="en"/>
              <a:t>let names = [‘Kasia’, ‘Ewa’];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lang="en"/>
              <a:t>names.indexOf(‘Ewa’) //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lang="en"/>
              <a:t>names[names.indexOf(‘Kasia’)]; // ‘Kasia’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2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"/>
              <a:t>Arrays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Arrays</a:t>
            </a:r>
            <a:r>
              <a:rPr lang="en">
                <a:solidFill>
                  <a:srgbClr val="C00000"/>
                </a:solidFill>
              </a:rPr>
              <a:t> pitfalls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308" name="Google Shape;308;p52"/>
          <p:cNvSpPr txBox="1"/>
          <p:nvPr>
            <p:ph idx="1" type="body"/>
          </p:nvPr>
        </p:nvSpPr>
        <p:spPr>
          <a:xfrm>
            <a:off x="844425" y="1467775"/>
            <a:ext cx="74307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common problem with arrays is about understanding, that an array - it is an object. Objects are passed by reference. You should remember that objects will be compared not by its content, but initial reference. However, its items can point to the same values.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3"/>
          <p:cNvSpPr txBox="1"/>
          <p:nvPr>
            <p:ph type="title"/>
          </p:nvPr>
        </p:nvSpPr>
        <p:spPr>
          <a:xfrm>
            <a:off x="648425" y="279901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/>
              <a:t>Task 6</a:t>
            </a:r>
            <a:endParaRPr/>
          </a:p>
        </p:txBody>
      </p:sp>
      <p:sp>
        <p:nvSpPr>
          <p:cNvPr id="314" name="Google Shape;314;p53"/>
          <p:cNvSpPr txBox="1"/>
          <p:nvPr>
            <p:ph idx="4294967295" type="body"/>
          </p:nvPr>
        </p:nvSpPr>
        <p:spPr>
          <a:xfrm>
            <a:off x="594725" y="1137300"/>
            <a:ext cx="3961800" cy="3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arenR"/>
            </a:pPr>
            <a:r>
              <a:rPr lang="en">
                <a:solidFill>
                  <a:srgbClr val="FFFFFF"/>
                </a:solidFill>
              </a:rPr>
              <a:t>Create an array with next values Ania, Ewelina, Karina, Elina.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arenR"/>
            </a:pPr>
            <a:r>
              <a:rPr lang="en">
                <a:solidFill>
                  <a:srgbClr val="FFFFFF"/>
                </a:solidFill>
              </a:rPr>
              <a:t>add Andromeda, Natasha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arenR"/>
            </a:pPr>
            <a:r>
              <a:rPr lang="en">
                <a:solidFill>
                  <a:srgbClr val="FFFFFF"/>
                </a:solidFill>
              </a:rPr>
              <a:t>get index of Ewelina, store it in separate variable, now add 2 to this index and store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arenR"/>
            </a:pPr>
            <a:r>
              <a:rPr lang="en">
                <a:solidFill>
                  <a:srgbClr val="FFFFFF"/>
                </a:solidFill>
              </a:rPr>
              <a:t>s</a:t>
            </a:r>
            <a:r>
              <a:rPr lang="en">
                <a:solidFill>
                  <a:srgbClr val="FFFFFF"/>
                </a:solidFill>
              </a:rPr>
              <a:t>lice it from stored index to </a:t>
            </a:r>
            <a:r>
              <a:rPr lang="en">
                <a:solidFill>
                  <a:schemeClr val="lt1"/>
                </a:solidFill>
              </a:rPr>
              <a:t>Natasha</a:t>
            </a:r>
            <a:r>
              <a:rPr lang="en">
                <a:solidFill>
                  <a:srgbClr val="FFFFFF"/>
                </a:solidFill>
              </a:rPr>
              <a:t>’s index to new array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arenR"/>
            </a:pPr>
            <a:r>
              <a:rPr lang="en">
                <a:solidFill>
                  <a:srgbClr val="FFFFFF"/>
                </a:solidFill>
              </a:rPr>
              <a:t>unshift new name Shepard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arenR"/>
            </a:pPr>
            <a:r>
              <a:rPr lang="en">
                <a:solidFill>
                  <a:srgbClr val="FFFFFF"/>
                </a:solidFill>
              </a:rPr>
              <a:t>compare index 3 from initial array to index 1 from new. Should be true.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5" name="Google Shape;3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475" y="0"/>
            <a:ext cx="4587524" cy="518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3"/>
          <p:cNvPicPr preferRelativeResize="0"/>
          <p:nvPr/>
        </p:nvPicPr>
        <p:blipFill rotWithShape="1">
          <a:blip r:embed="rId4">
            <a:alphaModFix/>
          </a:blip>
          <a:srcRect b="0" l="26868" r="0" t="0"/>
          <a:stretch/>
        </p:blipFill>
        <p:spPr>
          <a:xfrm>
            <a:off x="4556475" y="0"/>
            <a:ext cx="45875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"/>
              <a:t>Comparison operators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What are comparison operators?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844425" y="1467775"/>
            <a:ext cx="74307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b="1" lang="en"/>
              <a:t>Comparison operators </a:t>
            </a:r>
            <a:r>
              <a:rPr lang="en"/>
              <a:t>- operators that are used to compare values.</a:t>
            </a:r>
            <a:br>
              <a:rPr lang="en"/>
            </a:br>
            <a:br>
              <a:rPr lang="en"/>
            </a:br>
            <a:r>
              <a:rPr lang="en"/>
              <a:t>There are following types: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==     equals(by value or ref)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===   strict equals(by type and value)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!=       not equals(by value or ref)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!==     not equals(by type and value)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&gt;        greater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&gt;=      greater or equal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&lt;        lesser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&lt;=      lesser or equal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/>
          <p:cNvSpPr txBox="1"/>
          <p:nvPr>
            <p:ph idx="1" type="body"/>
          </p:nvPr>
        </p:nvSpPr>
        <p:spPr>
          <a:xfrm>
            <a:off x="8444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Roboto"/>
              <a:buChar char="▪"/>
            </a:pPr>
            <a:r>
              <a:rPr lang="en"/>
              <a:t>[index] - index expression is crucial for working with arrays.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Roboto"/>
              <a:buChar char="▪"/>
            </a:pPr>
            <a:r>
              <a:rPr lang="en"/>
              <a:t>.length, ,.push() - they shall be remembered and used asap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Roboto"/>
              <a:buChar char="▪"/>
            </a:pPr>
            <a:r>
              <a:rPr lang="en"/>
              <a:t>.slice() - is quite common, we should know about it, if there is no external libs available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Roboto"/>
              <a:buChar char="▪"/>
            </a:pPr>
            <a:r>
              <a:rPr lang="en"/>
              <a:t>You can declare an array as you want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Roboto"/>
              <a:buChar char="▪"/>
            </a:pPr>
            <a:r>
              <a:rPr lang="en"/>
              <a:t>Remember about the fact, that arrays are passed by reference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322" name="Google Shape;322;p54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 Condensed"/>
              <a:buNone/>
            </a:pPr>
            <a:r>
              <a:rPr lang="en">
                <a:solidFill>
                  <a:schemeClr val="dk1"/>
                </a:solidFill>
              </a:rPr>
              <a:t>Arrays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Summary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5"/>
          <p:cNvSpPr txBox="1"/>
          <p:nvPr>
            <p:ph type="ctrTitle"/>
          </p:nvPr>
        </p:nvSpPr>
        <p:spPr>
          <a:xfrm>
            <a:off x="826350" y="1519225"/>
            <a:ext cx="8074500" cy="1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/>
              <a:t>6</a:t>
            </a:r>
            <a:r>
              <a:rPr b="1" i="0" lang="en" sz="36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 Condensed"/>
              <a:buNone/>
            </a:pPr>
            <a:r>
              <a:rPr lang="en">
                <a:solidFill>
                  <a:schemeClr val="lt1"/>
                </a:solidFill>
              </a:rPr>
              <a:t>Loops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6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"/>
              <a:t>Loop</a:t>
            </a:r>
            <a:r>
              <a:rPr lang="en"/>
              <a:t>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What is a loop?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333" name="Google Shape;333;p56"/>
          <p:cNvSpPr txBox="1"/>
          <p:nvPr>
            <p:ph idx="1" type="body"/>
          </p:nvPr>
        </p:nvSpPr>
        <p:spPr>
          <a:xfrm>
            <a:off x="844425" y="1467775"/>
            <a:ext cx="74307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b="1" lang="en"/>
              <a:t>Loop </a:t>
            </a:r>
            <a:r>
              <a:rPr lang="en"/>
              <a:t>- special functionality, which provides convenient way for working with arrays.</a:t>
            </a:r>
            <a:br>
              <a:rPr lang="en"/>
            </a:b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lang="en"/>
              <a:t>There are some types of loops: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For loop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Do-while loop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While-do loop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Functional loops(described later in the course)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7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"/>
              <a:t>Loops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For</a:t>
            </a:r>
            <a:r>
              <a:rPr lang="en">
                <a:solidFill>
                  <a:srgbClr val="C00000"/>
                </a:solidFill>
              </a:rPr>
              <a:t> loop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339" name="Google Shape;339;p57"/>
          <p:cNvSpPr txBox="1"/>
          <p:nvPr>
            <p:ph idx="1" type="body"/>
          </p:nvPr>
        </p:nvSpPr>
        <p:spPr>
          <a:xfrm>
            <a:off x="844425" y="1467775"/>
            <a:ext cx="7430700" cy="3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b="1" lang="en"/>
              <a:t>For loop</a:t>
            </a:r>
            <a:r>
              <a:rPr b="1" lang="en"/>
              <a:t> </a:t>
            </a:r>
            <a:r>
              <a:rPr lang="en"/>
              <a:t>- traditional loop for iterating over an array.</a:t>
            </a:r>
            <a:br>
              <a:rPr lang="en"/>
            </a:br>
            <a:br>
              <a:rPr lang="en"/>
            </a:br>
            <a:r>
              <a:rPr lang="en"/>
              <a:t>let names = [...];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(let i = 1; i &lt;= 10; i++)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if(names[i] === ‘Zosia’) {</a:t>
            </a:r>
            <a:endParaRPr/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ontinue;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...do smt;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if(names[i] === Kasia’) {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break;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</p:txBody>
      </p:sp>
      <p:sp>
        <p:nvSpPr>
          <p:cNvPr id="340" name="Google Shape;340;p57"/>
          <p:cNvSpPr txBox="1"/>
          <p:nvPr/>
        </p:nvSpPr>
        <p:spPr>
          <a:xfrm>
            <a:off x="3903500" y="2834300"/>
            <a:ext cx="40110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continue = skip iteration logic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57"/>
          <p:cNvSpPr txBox="1"/>
          <p:nvPr/>
        </p:nvSpPr>
        <p:spPr>
          <a:xfrm>
            <a:off x="3903500" y="3947775"/>
            <a:ext cx="3277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break = break current for loop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8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"/>
              <a:t>Loops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For loop pitfalls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347" name="Google Shape;347;p58"/>
          <p:cNvSpPr txBox="1"/>
          <p:nvPr>
            <p:ph idx="1" type="body"/>
          </p:nvPr>
        </p:nvSpPr>
        <p:spPr>
          <a:xfrm>
            <a:off x="844425" y="1467775"/>
            <a:ext cx="74307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few tricks about break. Consider this:</a:t>
            </a:r>
            <a:br>
              <a:rPr lang="en"/>
            </a:br>
            <a:br>
              <a:rPr lang="en"/>
            </a:br>
            <a:r>
              <a:rPr lang="en"/>
              <a:t>let names = [‘Andromeda’, ‘Cassandra’, ‘Cassiopeia’];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for(let i = 0; i &lt; names.length; i++)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if(names[i] === ‘Andromeda’)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...do smt;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break; // otherwise unnecessary iteration are made</a:t>
            </a:r>
            <a:endParaRPr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"/>
              <a:t>Loops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Do-while loop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353" name="Google Shape;353;p59"/>
          <p:cNvSpPr txBox="1"/>
          <p:nvPr>
            <p:ph idx="1" type="body"/>
          </p:nvPr>
        </p:nvSpPr>
        <p:spPr>
          <a:xfrm>
            <a:off x="844425" y="1467775"/>
            <a:ext cx="74307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Do-while </a:t>
            </a:r>
            <a:r>
              <a:rPr lang="en"/>
              <a:t>do something if condition is true. There is no explicit iteration.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</a:t>
            </a:r>
            <a:r>
              <a:rPr lang="en"/>
              <a:t>-while loop is not quite often too in modern web programming.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..do smt;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 while (x &gt; 5);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 attention to the fact, that first expression is executed and only then condition is checked.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"/>
              <a:t>Loops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While-do loop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359" name="Google Shape;359;p60"/>
          <p:cNvSpPr txBox="1"/>
          <p:nvPr>
            <p:ph idx="1" type="body"/>
          </p:nvPr>
        </p:nvSpPr>
        <p:spPr>
          <a:xfrm>
            <a:off x="844425" y="1467775"/>
            <a:ext cx="74307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While-do do something if condition is true. Same as do-while.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While-do loop is not quite often too in modern web programming.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hile (x &lt; 5)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/>
              <a:t>...do smt;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 attention to the fact, that first the condition is checked and only then expression is executed.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1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"/>
              <a:t>Loops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Do-while, while-do pitfalls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365" name="Google Shape;365;p61"/>
          <p:cNvSpPr txBox="1"/>
          <p:nvPr>
            <p:ph idx="1" type="body"/>
          </p:nvPr>
        </p:nvSpPr>
        <p:spPr>
          <a:xfrm>
            <a:off x="844425" y="1467775"/>
            <a:ext cx="79818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common problem about do-while and while-do is about first iteration: </a:t>
            </a:r>
            <a:br>
              <a:rPr lang="en"/>
            </a:br>
            <a:br>
              <a:rPr lang="en"/>
            </a:br>
            <a:r>
              <a:rPr lang="en"/>
              <a:t>do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...do smt;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  while( x &gt; 5) // it will do first and only then checks the condition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(x &gt; 5) do {</a:t>
            </a:r>
            <a:br>
              <a:rPr lang="en"/>
            </a:br>
            <a:r>
              <a:rPr lang="en"/>
              <a:t>	...do smt; // if x is 5 or greater - this statement will never be executed</a:t>
            </a:r>
            <a:br>
              <a:rPr lang="en"/>
            </a:br>
            <a:r>
              <a:rPr lang="en"/>
              <a:t>}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2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"/>
              <a:t>Loops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Do-while, while-do pitfalls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371" name="Google Shape;371;p62"/>
          <p:cNvSpPr txBox="1"/>
          <p:nvPr>
            <p:ph idx="1" type="body"/>
          </p:nvPr>
        </p:nvSpPr>
        <p:spPr>
          <a:xfrm>
            <a:off x="844425" y="1467775"/>
            <a:ext cx="79818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second most common problem about do-while and while-do is about infinity: </a:t>
            </a:r>
            <a:br>
              <a:rPr lang="en"/>
            </a:br>
            <a:br>
              <a:rPr lang="en"/>
            </a:br>
            <a:r>
              <a:rPr lang="en"/>
              <a:t>do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...do smt;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  while(true) // it will be working endlessly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3"/>
          <p:cNvSpPr txBox="1"/>
          <p:nvPr>
            <p:ph type="title"/>
          </p:nvPr>
        </p:nvSpPr>
        <p:spPr>
          <a:xfrm>
            <a:off x="648425" y="279901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 Condensed"/>
              <a:buNone/>
            </a:pPr>
            <a:r>
              <a:rPr lang="en">
                <a:solidFill>
                  <a:srgbClr val="FFFFFF"/>
                </a:solidFill>
              </a:rPr>
              <a:t>Task 7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7" name="Google Shape;377;p63"/>
          <p:cNvSpPr txBox="1"/>
          <p:nvPr>
            <p:ph idx="4294967295" type="body"/>
          </p:nvPr>
        </p:nvSpPr>
        <p:spPr>
          <a:xfrm>
            <a:off x="594725" y="1137300"/>
            <a:ext cx="3961800" cy="3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arenR"/>
            </a:pPr>
            <a:r>
              <a:rPr lang="en">
                <a:solidFill>
                  <a:srgbClr val="FFFFFF"/>
                </a:solidFill>
              </a:rPr>
              <a:t>Declare an array with numbers from 1 to 35. Use for for it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arenR"/>
            </a:pPr>
            <a:r>
              <a:rPr lang="en">
                <a:solidFill>
                  <a:srgbClr val="FFFFFF"/>
                </a:solidFill>
              </a:rPr>
              <a:t>Now iterate over the array and for numbers from 1 to 15 log current number and index. Put console.log(‘Iteration’, i) at the very end of the for body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arenR"/>
            </a:pPr>
            <a:r>
              <a:rPr lang="en">
                <a:solidFill>
                  <a:srgbClr val="FFFFFF"/>
                </a:solidFill>
              </a:rPr>
              <a:t>For numbers 16 to 25 do nothing with continue.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arenR"/>
            </a:pPr>
            <a:r>
              <a:rPr lang="en">
                <a:solidFill>
                  <a:srgbClr val="FFFFFF"/>
                </a:solidFill>
              </a:rPr>
              <a:t>For numbers from 25 to 30 check if it can be divided without rest and log those which can.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arenR"/>
            </a:pPr>
            <a:r>
              <a:rPr lang="en">
                <a:solidFill>
                  <a:srgbClr val="FFFFFF"/>
                </a:solidFill>
              </a:rPr>
              <a:t>Stop iteration if the value equals to 31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78" name="Google Shape;3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475" y="0"/>
            <a:ext cx="4587524" cy="518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3"/>
          <p:cNvPicPr preferRelativeResize="0"/>
          <p:nvPr/>
        </p:nvPicPr>
        <p:blipFill rotWithShape="1">
          <a:blip r:embed="rId4">
            <a:alphaModFix/>
          </a:blip>
          <a:srcRect b="-789" l="16210" r="24389" t="789"/>
          <a:stretch/>
        </p:blipFill>
        <p:spPr>
          <a:xfrm>
            <a:off x="4556475" y="0"/>
            <a:ext cx="45875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"/>
              <a:t>Comparison operators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C</a:t>
            </a:r>
            <a:r>
              <a:rPr lang="en">
                <a:solidFill>
                  <a:srgbClr val="C00000"/>
                </a:solidFill>
              </a:rPr>
              <a:t>omparison examples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844425" y="1467775"/>
            <a:ext cx="74307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rPr lang="en"/>
              <a:t>There are following types: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‘string’ == ‘string’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‘345’ ==  345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‘Kasia’ != ‘Kasia’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444 !== ‘444’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5 &gt; 3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11 &gt;= 11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10 &lt; 14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14 &lt;= 14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/>
          <p:nvPr>
            <p:ph idx="1" type="body"/>
          </p:nvPr>
        </p:nvSpPr>
        <p:spPr>
          <a:xfrm>
            <a:off x="8444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Roboto"/>
              <a:buChar char="▪"/>
            </a:pPr>
            <a:r>
              <a:rPr lang="en"/>
              <a:t>For  loop is most common, though it gives its place to functional approach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Roboto"/>
              <a:buChar char="▪"/>
            </a:pPr>
            <a:r>
              <a:rPr lang="en"/>
              <a:t>Do while and while do are used seldom in modern web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Roboto"/>
              <a:buChar char="▪"/>
            </a:pPr>
            <a:r>
              <a:rPr lang="en"/>
              <a:t>Remember about correct breaking of iteration process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Roboto"/>
              <a:buChar char="▪"/>
            </a:pPr>
            <a:r>
              <a:rPr lang="en"/>
              <a:t>Remember about do while first iteration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385" name="Google Shape;385;p64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 Condensed"/>
              <a:buNone/>
            </a:pPr>
            <a:r>
              <a:rPr lang="en">
                <a:solidFill>
                  <a:schemeClr val="dk1"/>
                </a:solidFill>
              </a:rPr>
              <a:t>Loops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Summary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5"/>
          <p:cNvSpPr txBox="1"/>
          <p:nvPr>
            <p:ph type="ctrTitle"/>
          </p:nvPr>
        </p:nvSpPr>
        <p:spPr>
          <a:xfrm>
            <a:off x="826350" y="1519225"/>
            <a:ext cx="8074500" cy="1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/>
              <a:t>7</a:t>
            </a:r>
            <a:r>
              <a:rPr b="1" i="0" lang="en" sz="36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 Condensed"/>
              <a:buNone/>
            </a:pPr>
            <a:r>
              <a:rPr lang="en">
                <a:solidFill>
                  <a:schemeClr val="lt1"/>
                </a:solidFill>
              </a:rPr>
              <a:t>The end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 Condensed"/>
              <a:buNone/>
            </a:pPr>
            <a:r>
              <a:rPr lang="en">
                <a:solidFill>
                  <a:schemeClr val="dk1"/>
                </a:solidFill>
              </a:rPr>
              <a:t>Comparison operators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Comparison operators </a:t>
            </a:r>
            <a:r>
              <a:rPr lang="en">
                <a:solidFill>
                  <a:srgbClr val="C00000"/>
                </a:solidFill>
              </a:rPr>
              <a:t>pitfalls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844425" y="1467775"/>
            <a:ext cx="74307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common pitfall is about equality by value and equality value and type. Consider this:</a:t>
            </a:r>
            <a:br>
              <a:rPr lang="en"/>
            </a:br>
            <a:br>
              <a:rPr lang="en"/>
            </a:br>
            <a:r>
              <a:rPr lang="en"/>
              <a:t>let num = 123;</a:t>
            </a:r>
            <a:br>
              <a:rPr lang="en"/>
            </a:br>
            <a:r>
              <a:rPr lang="en"/>
              <a:t>num == ‘123’ and num == 123;</a:t>
            </a:r>
            <a:br>
              <a:rPr lang="en"/>
            </a:br>
            <a:r>
              <a:rPr lang="en"/>
              <a:t>num === ‘123’ and num === 123;</a:t>
            </a:r>
            <a:br>
              <a:rPr lang="en"/>
            </a:br>
            <a:br>
              <a:rPr lang="en"/>
            </a:br>
            <a:r>
              <a:rPr lang="en"/>
              <a:t>Strict equality is considered better way, because it avoids ambiguity in the equality.</a:t>
            </a:r>
            <a:br>
              <a:rPr lang="en"/>
            </a:b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/>
        </p:nvSpPr>
        <p:spPr>
          <a:xfrm>
            <a:off x="4491875" y="2315525"/>
            <a:ext cx="3536400" cy="12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let name = undefined;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name == ‘undefined’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name === ‘undefined’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 Condensed"/>
              <a:buNone/>
            </a:pPr>
            <a:r>
              <a:rPr lang="en">
                <a:solidFill>
                  <a:schemeClr val="dk1"/>
                </a:solidFill>
              </a:rPr>
              <a:t>Comparison operators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Comparison operators pitfalls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844425" y="1467775"/>
            <a:ext cx="74307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often problem - it is about comparison strings</a:t>
            </a:r>
            <a:r>
              <a:rPr lang="en"/>
              <a:t>. </a:t>
            </a:r>
            <a:br>
              <a:rPr lang="en"/>
            </a:br>
            <a:r>
              <a:rPr lang="en"/>
              <a:t>Consider this:</a:t>
            </a:r>
            <a:br>
              <a:rPr lang="en"/>
            </a:br>
            <a:br>
              <a:rPr lang="en"/>
            </a:br>
            <a:r>
              <a:rPr lang="en"/>
              <a:t>‘a’ &gt; ‘b’ // false</a:t>
            </a:r>
            <a:br>
              <a:rPr lang="en"/>
            </a:br>
            <a:r>
              <a:rPr lang="en"/>
              <a:t>‘c’ &gt; ‘a’ // true</a:t>
            </a:r>
            <a:br>
              <a:rPr lang="en"/>
            </a:br>
            <a:br>
              <a:rPr lang="en"/>
            </a:br>
            <a:r>
              <a:rPr lang="en"/>
              <a:t>Letters are compared by internal codes. </a:t>
            </a:r>
            <a:r>
              <a:rPr b="1" lang="en"/>
              <a:t>DO NOT compare strings in such way!</a:t>
            </a:r>
            <a:br>
              <a:rPr lang="en"/>
            </a:b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648425" y="279901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/>
              <a:t>Task 1</a:t>
            </a:r>
            <a:endParaRPr/>
          </a:p>
        </p:txBody>
      </p:sp>
      <p:sp>
        <p:nvSpPr>
          <p:cNvPr id="122" name="Google Shape;122;p22"/>
          <p:cNvSpPr txBox="1"/>
          <p:nvPr>
            <p:ph idx="4294967295" type="body"/>
          </p:nvPr>
        </p:nvSpPr>
        <p:spPr>
          <a:xfrm>
            <a:off x="594725" y="1137300"/>
            <a:ext cx="3961800" cy="3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arenR"/>
            </a:pPr>
            <a:r>
              <a:rPr lang="en">
                <a:solidFill>
                  <a:srgbClr val="FFFFFF"/>
                </a:solidFill>
              </a:rPr>
              <a:t>Create 8 examples with each comparison operator, so that the result will be true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arenR"/>
            </a:pPr>
            <a:r>
              <a:rPr lang="en">
                <a:solidFill>
                  <a:schemeClr val="lt1"/>
                </a:solidFill>
              </a:rPr>
              <a:t>Create 8 examples with each comparison operator, so that the result will be false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475" y="0"/>
            <a:ext cx="4587524" cy="51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8444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Roboto"/>
              <a:buChar char="▪"/>
            </a:pPr>
            <a:r>
              <a:rPr lang="en"/>
              <a:t>In order to compare values we use predefined comparison operators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Roboto"/>
              <a:buChar char="▪"/>
            </a:pPr>
            <a:r>
              <a:rPr lang="en"/>
              <a:t>There are 8 comparison operators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Roboto"/>
              <a:buChar char="▪"/>
            </a:pPr>
            <a:r>
              <a:rPr b="1" lang="en"/>
              <a:t>Remember about strict equality!</a:t>
            </a:r>
            <a:endParaRPr b="1"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Roboto"/>
              <a:buChar char="▪"/>
            </a:pPr>
            <a:r>
              <a:rPr b="1" lang="en"/>
              <a:t>Remember about comparison with undefined!</a:t>
            </a:r>
            <a:endParaRPr b="1"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Roboto"/>
              <a:buChar char="▪"/>
            </a:pPr>
            <a:r>
              <a:rPr b="1" lang="en"/>
              <a:t>Remember about comparison between strings!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 txBox="1"/>
          <p:nvPr>
            <p:ph type="title"/>
          </p:nvPr>
        </p:nvSpPr>
        <p:spPr>
          <a:xfrm>
            <a:off x="844425" y="279900"/>
            <a:ext cx="69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 Condensed"/>
              <a:buNone/>
            </a:pPr>
            <a:r>
              <a:rPr lang="en">
                <a:solidFill>
                  <a:schemeClr val="dk1"/>
                </a:solidFill>
              </a:rPr>
              <a:t>Comparison operators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Roboto Condensed"/>
              <a:buNone/>
            </a:pPr>
            <a:r>
              <a:rPr lang="en">
                <a:solidFill>
                  <a:srgbClr val="C00000"/>
                </a:solidFill>
              </a:rPr>
              <a:t>Summary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idele template">
  <a:themeElements>
    <a:clrScheme name="Niestandardowy 2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AF1E23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